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handoutMasterIdLst>
    <p:handoutMasterId r:id="rId19"/>
  </p:handoutMasterIdLst>
  <p:sldIdLst>
    <p:sldId id="505" r:id="rId2"/>
    <p:sldId id="519" r:id="rId3"/>
    <p:sldId id="463" r:id="rId4"/>
    <p:sldId id="506" r:id="rId5"/>
    <p:sldId id="507" r:id="rId6"/>
    <p:sldId id="508" r:id="rId7"/>
    <p:sldId id="509" r:id="rId8"/>
    <p:sldId id="510" r:id="rId9"/>
    <p:sldId id="511" r:id="rId10"/>
    <p:sldId id="512" r:id="rId11"/>
    <p:sldId id="514" r:id="rId12"/>
    <p:sldId id="515" r:id="rId13"/>
    <p:sldId id="516" r:id="rId14"/>
    <p:sldId id="517" r:id="rId15"/>
    <p:sldId id="518" r:id="rId16"/>
    <p:sldId id="274" r:id="rId17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06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590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982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541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30180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337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199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67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2042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82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362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692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114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878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4.7 Veiligheid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48923" t="5736" r="21914" b="13004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l="10811" r="44590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6"/>
          <a:srcRect l="11556" r="52297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39728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</a:t>
            </a:r>
            <a:r>
              <a:rPr lang="nl-NL" b="1" dirty="0" err="1" smtClean="0">
                <a:sym typeface="Wingdings" panose="05000000000000000000" pitchFamily="2" charset="2"/>
              </a:rPr>
              <a:t>smelt-veiligheid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In de meterkast zit voor iedere groep een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smelt-veiligheid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Ook wel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zekering</a:t>
            </a:r>
            <a:r>
              <a:rPr lang="nl-NL" dirty="0" smtClean="0">
                <a:sym typeface="Wingdings" panose="05000000000000000000" pitchFamily="2" charset="2"/>
              </a:rPr>
              <a:t> of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stop</a:t>
            </a:r>
            <a:r>
              <a:rPr lang="nl-NL" dirty="0" smtClean="0">
                <a:sym typeface="Wingdings" panose="05000000000000000000" pitchFamily="2" charset="2"/>
              </a:rPr>
              <a:t> genoemd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Bij </a:t>
            </a:r>
            <a:r>
              <a:rPr lang="nl-NL" dirty="0" err="1" smtClean="0">
                <a:sym typeface="Wingdings" panose="05000000000000000000" pitchFamily="2" charset="2"/>
              </a:rPr>
              <a:t>over-belasting</a:t>
            </a:r>
            <a:r>
              <a:rPr lang="nl-NL" dirty="0" smtClean="0">
                <a:sym typeface="Wingdings" panose="05000000000000000000" pitchFamily="2" charset="2"/>
              </a:rPr>
              <a:t> of kortsluiting  draad wordt zo warm dat hij </a:t>
            </a:r>
            <a:r>
              <a:rPr lang="nl-NL" u="sng" dirty="0" smtClean="0">
                <a:sym typeface="Wingdings" panose="05000000000000000000" pitchFamily="2" charset="2"/>
              </a:rPr>
              <a:t>smelt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446" y="4771603"/>
            <a:ext cx="34480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453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</a:t>
            </a:r>
            <a:r>
              <a:rPr lang="nl-NL" b="1" dirty="0" err="1" smtClean="0">
                <a:sym typeface="Wingdings" panose="05000000000000000000" pitchFamily="2" charset="2"/>
              </a:rPr>
              <a:t>smelt-veiligheid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Op de achterkant zit een dopje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verklikker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Grijs, rood of </a:t>
            </a:r>
            <a:r>
              <a:rPr lang="nl-NL" dirty="0" smtClean="0">
                <a:sym typeface="Wingdings" panose="05000000000000000000" pitchFamily="2" charset="2"/>
              </a:rPr>
              <a:t>groen  kun je aan zien bij hoeveel stroom het draadje smelt</a:t>
            </a:r>
          </a:p>
          <a:p>
            <a:pPr lvl="2"/>
            <a:r>
              <a:rPr lang="nl-NL" i="1" dirty="0" smtClean="0">
                <a:sym typeface="Wingdings" panose="05000000000000000000" pitchFamily="2" charset="2"/>
              </a:rPr>
              <a:t>Grijs: </a:t>
            </a:r>
            <a:r>
              <a:rPr lang="nl-NL" dirty="0" smtClean="0">
                <a:sym typeface="Wingdings" panose="05000000000000000000" pitchFamily="2" charset="2"/>
              </a:rPr>
              <a:t>bij 16 ampère (16 A)</a:t>
            </a:r>
          </a:p>
          <a:p>
            <a:pPr lvl="2"/>
            <a:r>
              <a:rPr lang="nl-NL" i="1" dirty="0" smtClean="0">
                <a:sym typeface="Wingdings" panose="05000000000000000000" pitchFamily="2" charset="2"/>
              </a:rPr>
              <a:t>Rood: </a:t>
            </a:r>
            <a:r>
              <a:rPr lang="nl-NL" dirty="0" smtClean="0">
                <a:sym typeface="Wingdings" panose="05000000000000000000" pitchFamily="2" charset="2"/>
              </a:rPr>
              <a:t>bij 10 ampère (10 A)</a:t>
            </a:r>
          </a:p>
          <a:p>
            <a:pPr lvl="2"/>
            <a:r>
              <a:rPr lang="nl-NL" i="1" dirty="0" smtClean="0">
                <a:sym typeface="Wingdings" panose="05000000000000000000" pitchFamily="2" charset="2"/>
              </a:rPr>
              <a:t>Groen:</a:t>
            </a:r>
            <a:r>
              <a:rPr lang="nl-NL" dirty="0" smtClean="0">
                <a:sym typeface="Wingdings" panose="05000000000000000000" pitchFamily="2" charset="2"/>
              </a:rPr>
              <a:t> bij 6 ampère (6 A)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446" y="4771603"/>
            <a:ext cx="34480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8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</a:t>
            </a:r>
            <a:r>
              <a:rPr lang="nl-NL" b="1" dirty="0" err="1" smtClean="0">
                <a:sym typeface="Wingdings" panose="05000000000000000000" pitchFamily="2" charset="2"/>
              </a:rPr>
              <a:t>smelt-veiligheid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Smeltdraad gesmolten?  draadje van de verklikker gaat ook stuk  veertje duwt de verklikker van zijn plaats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Zo kun je zien welke </a:t>
            </a:r>
            <a:r>
              <a:rPr lang="nl-NL" dirty="0" err="1" smtClean="0">
                <a:sym typeface="Wingdings" panose="05000000000000000000" pitchFamily="2" charset="2"/>
              </a:rPr>
              <a:t>smelt-veiligheid</a:t>
            </a:r>
            <a:r>
              <a:rPr lang="nl-NL" dirty="0" smtClean="0">
                <a:sym typeface="Wingdings" panose="05000000000000000000" pitchFamily="2" charset="2"/>
              </a:rPr>
              <a:t> kapot is!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446" y="4771603"/>
            <a:ext cx="34480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93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</a:t>
            </a:r>
            <a:r>
              <a:rPr lang="nl-NL" b="1" dirty="0" err="1" smtClean="0">
                <a:sym typeface="Wingdings" panose="05000000000000000000" pitchFamily="2" charset="2"/>
              </a:rPr>
              <a:t>smelt-veiligheid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Een kapotte </a:t>
            </a:r>
            <a:r>
              <a:rPr lang="nl-NL" dirty="0" err="1" smtClean="0">
                <a:sym typeface="Wingdings" panose="05000000000000000000" pitchFamily="2" charset="2"/>
              </a:rPr>
              <a:t>smelt-veiligheid</a:t>
            </a:r>
            <a:r>
              <a:rPr lang="nl-NL" dirty="0">
                <a:sym typeface="Wingdings" panose="05000000000000000000" pitchFamily="2" charset="2"/>
              </a:rPr>
              <a:t/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moet je vervangen: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>
                <a:sym typeface="Wingdings" panose="05000000000000000000" pitchFamily="2" charset="2"/>
              </a:rPr>
              <a:t>Houder losdraaien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>
                <a:sym typeface="Wingdings" panose="05000000000000000000" pitchFamily="2" charset="2"/>
              </a:rPr>
              <a:t>Nieuwe </a:t>
            </a:r>
            <a:r>
              <a:rPr lang="nl-NL" dirty="0" err="1" smtClean="0">
                <a:sym typeface="Wingdings" panose="05000000000000000000" pitchFamily="2" charset="2"/>
              </a:rPr>
              <a:t>smelt-veiligheid</a:t>
            </a:r>
            <a:r>
              <a:rPr lang="nl-NL" dirty="0" smtClean="0">
                <a:sym typeface="Wingdings" panose="05000000000000000000" pitchFamily="2" charset="2"/>
              </a:rPr>
              <a:t> in de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houder doen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>
                <a:sym typeface="Wingdings" panose="05000000000000000000" pitchFamily="2" charset="2"/>
              </a:rPr>
              <a:t>Houder weer op zijn plaats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draaien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824" y="1224878"/>
            <a:ext cx="2466975" cy="16002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9824" y="2927243"/>
            <a:ext cx="2466975" cy="158187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9824" y="4611285"/>
            <a:ext cx="2466975" cy="1570733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879507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Automatische veiligheid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Deze schakelaar reageert op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u="sng" dirty="0" smtClean="0">
                <a:sym typeface="Wingdings" panose="05000000000000000000" pitchFamily="2" charset="2"/>
              </a:rPr>
              <a:t>warmte</a:t>
            </a:r>
            <a:r>
              <a:rPr lang="nl-NL" dirty="0" smtClean="0">
                <a:sym typeface="Wingdings" panose="05000000000000000000" pitchFamily="2" charset="2"/>
              </a:rPr>
              <a:t>  </a:t>
            </a:r>
            <a:r>
              <a:rPr lang="nl-NL" i="1" dirty="0" smtClean="0">
                <a:sym typeface="Wingdings" panose="05000000000000000000" pitchFamily="2" charset="2"/>
              </a:rPr>
              <a:t>hoe groter de stroom,</a:t>
            </a:r>
            <a:br>
              <a:rPr lang="nl-NL" i="1" dirty="0" smtClean="0">
                <a:sym typeface="Wingdings" panose="05000000000000000000" pitchFamily="2" charset="2"/>
              </a:rPr>
            </a:br>
            <a:r>
              <a:rPr lang="nl-NL" i="1" dirty="0" smtClean="0">
                <a:sym typeface="Wingdings" panose="05000000000000000000" pitchFamily="2" charset="2"/>
              </a:rPr>
              <a:t>hoe warmer de schakelaar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Stroom te groot?  schakelaar </a:t>
            </a:r>
            <a:r>
              <a:rPr lang="nl-NL" u="sng" dirty="0" smtClean="0">
                <a:sym typeface="Wingdings" panose="05000000000000000000" pitchFamily="2" charset="2"/>
              </a:rPr>
              <a:t>klapt om</a:t>
            </a:r>
            <a:r>
              <a:rPr lang="nl-NL" dirty="0" smtClean="0">
                <a:sym typeface="Wingdings" panose="05000000000000000000" pitchFamily="2" charset="2"/>
              </a:rPr>
              <a:t> en stroomkring van de groep wordt </a:t>
            </a:r>
            <a:r>
              <a:rPr lang="nl-NL" u="sng" dirty="0" smtClean="0">
                <a:sym typeface="Wingdings" panose="05000000000000000000" pitchFamily="2" charset="2"/>
              </a:rPr>
              <a:t>onderbroken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 schakelaar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automatische veiligheid</a:t>
            </a:r>
            <a:r>
              <a:rPr lang="nl-NL" dirty="0" smtClean="0">
                <a:sym typeface="Wingdings" panose="05000000000000000000" pitchFamily="2" charset="2"/>
              </a:rPr>
              <a:t> kun je zelf weer </a:t>
            </a:r>
            <a:r>
              <a:rPr lang="nl-NL" u="sng" dirty="0" smtClean="0">
                <a:sym typeface="Wingdings" panose="05000000000000000000" pitchFamily="2" charset="2"/>
              </a:rPr>
              <a:t>inschakelen</a:t>
            </a:r>
            <a:r>
              <a:rPr lang="nl-NL" dirty="0" smtClean="0">
                <a:sym typeface="Wingdings" panose="05000000000000000000" pitchFamily="2" charset="2"/>
              </a:rPr>
              <a:t>  hendel weer omklappen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956" y="1556792"/>
            <a:ext cx="2476500" cy="18288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1409364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Aardlek-schakelaar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Wat deze schakelaar doet: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Meet de stroom uit de meterkast naar het huis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Meet de stroom die terugkomt vanuit het huis in de meterkast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Is er een </a:t>
            </a:r>
            <a:r>
              <a:rPr lang="nl-NL" dirty="0">
                <a:sym typeface="Wingdings" panose="05000000000000000000" pitchFamily="2" charset="2"/>
              </a:rPr>
              <a:t>v</a:t>
            </a:r>
            <a:r>
              <a:rPr lang="nl-NL" dirty="0" smtClean="0">
                <a:sym typeface="Wingdings" panose="05000000000000000000" pitchFamily="2" charset="2"/>
              </a:rPr>
              <a:t>erschil?  stroom is </a:t>
            </a:r>
            <a:r>
              <a:rPr lang="nl-NL" i="1" dirty="0" smtClean="0">
                <a:sym typeface="Wingdings" panose="05000000000000000000" pitchFamily="2" charset="2"/>
              </a:rPr>
              <a:t>verdwenen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Stroom ‘lekt’ dan ergens weg en alle groepen worden </a:t>
            </a:r>
            <a:r>
              <a:rPr lang="nl-NL" u="sng" dirty="0" smtClean="0">
                <a:sym typeface="Wingdings" panose="05000000000000000000" pitchFamily="2" charset="2"/>
              </a:rPr>
              <a:t>uitgeschakeld</a:t>
            </a:r>
            <a:r>
              <a:rPr lang="nl-NL" dirty="0" smtClean="0">
                <a:sym typeface="Wingdings" panose="05000000000000000000" pitchFamily="2" charset="2"/>
              </a:rPr>
              <a:t>  want 230 V is gevaarlijk!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1196752"/>
            <a:ext cx="2476500" cy="1524000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2094162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4.7 Veiligheid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uitleggen waarom er meerdere draden in een stroomdraad zitten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het verschil is tussen overbelasting en kortsluiting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welke verschillende veiligheden en schakelaars er kunnen worden gevonden in </a:t>
            </a:r>
            <a:r>
              <a:rPr lang="nl-NL" sz="28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meterkast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025" y="764704"/>
            <a:ext cx="2466975" cy="1485900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Stroom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In het snoer van een stofzuiger zitten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twee draden</a:t>
            </a:r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Bruin:</a:t>
            </a:r>
            <a:r>
              <a:rPr lang="nl-NL" dirty="0" smtClean="0">
                <a:sym typeface="Wingdings" panose="05000000000000000000" pitchFamily="2" charset="2"/>
              </a:rPr>
              <a:t> van het stopcontact naar de motor van de stofzuiger</a:t>
            </a:r>
          </a:p>
          <a:p>
            <a:pPr lvl="1"/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Blauw:</a:t>
            </a:r>
            <a:r>
              <a:rPr lang="nl-NL" dirty="0" smtClean="0">
                <a:sym typeface="Wingdings" panose="05000000000000000000" pitchFamily="2" charset="2"/>
              </a:rPr>
              <a:t> van de motor van de stofzuiger terug naar het stopcontact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Het apparaat en de draden vormen samen een </a:t>
            </a:r>
            <a:r>
              <a:rPr lang="nl-NL" u="sng" dirty="0" smtClean="0">
                <a:sym typeface="Wingdings" panose="05000000000000000000" pitchFamily="2" charset="2"/>
              </a:rPr>
              <a:t>stroomkring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94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Stroom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u="sng" dirty="0" smtClean="0">
                <a:sym typeface="Wingdings" panose="05000000000000000000" pitchFamily="2" charset="2"/>
              </a:rPr>
              <a:t>Schakelaar</a:t>
            </a:r>
            <a:r>
              <a:rPr lang="nl-NL" dirty="0" smtClean="0">
                <a:sym typeface="Wingdings" panose="05000000000000000000" pitchFamily="2" charset="2"/>
              </a:rPr>
              <a:t> sluit de stroomkring  apparaat gaat </a:t>
            </a:r>
            <a:r>
              <a:rPr lang="nl-NL" u="sng" dirty="0" smtClean="0">
                <a:sym typeface="Wingdings" panose="05000000000000000000" pitchFamily="2" charset="2"/>
              </a:rPr>
              <a:t>aan</a:t>
            </a:r>
            <a:r>
              <a:rPr lang="nl-NL" dirty="0" smtClean="0">
                <a:sym typeface="Wingdings" panose="05000000000000000000" pitchFamily="2" charset="2"/>
              </a:rPr>
              <a:t>  door de draden gaat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stroom</a:t>
            </a:r>
            <a:r>
              <a:rPr lang="nl-NL" dirty="0" smtClean="0">
                <a:sym typeface="Wingdings" panose="05000000000000000000" pitchFamily="2" charset="2"/>
              </a:rPr>
              <a:t> lopen 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Stroom kun je meten met een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stroom-meter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De </a:t>
            </a:r>
            <a:r>
              <a:rPr lang="nl-NL" u="sng" dirty="0" smtClean="0">
                <a:sym typeface="Wingdings" panose="05000000000000000000" pitchFamily="2" charset="2"/>
              </a:rPr>
              <a:t>eenheid</a:t>
            </a:r>
            <a:r>
              <a:rPr lang="nl-NL" dirty="0" smtClean="0">
                <a:sym typeface="Wingdings" panose="05000000000000000000" pitchFamily="2" charset="2"/>
              </a:rPr>
              <a:t> van stroomsterkte is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ampère</a:t>
            </a:r>
          </a:p>
          <a:p>
            <a:pPr lvl="1"/>
            <a:r>
              <a:rPr lang="nl-NL" i="1" dirty="0">
                <a:sym typeface="Wingdings" panose="05000000000000000000" pitchFamily="2" charset="2"/>
              </a:rPr>
              <a:t>Als de stofzuiger aan </a:t>
            </a:r>
            <a:r>
              <a:rPr lang="nl-NL" i="1" dirty="0" smtClean="0">
                <a:sym typeface="Wingdings" panose="05000000000000000000" pitchFamily="2" charset="2"/>
              </a:rPr>
              <a:t>staat, gaat een stroom lopen van ongeveer </a:t>
            </a:r>
            <a:r>
              <a:rPr lang="nl-NL" b="1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4 ampère (4 A)</a:t>
            </a:r>
            <a:endParaRPr lang="nl-NL" b="1" i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7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Stroom</a:t>
            </a:r>
            <a:endParaRPr lang="nl-NL" b="1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Stroom vanuit de meterkast:</a:t>
            </a:r>
            <a:endParaRPr lang="nl-NL" b="1" i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293" y="2708920"/>
            <a:ext cx="4797012" cy="368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90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Over-belasting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Er loopt elektrische stroom door een apparaat  apparaat wordt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Als </a:t>
            </a:r>
            <a:r>
              <a:rPr lang="nl-NL" dirty="0">
                <a:sym typeface="Wingdings" panose="05000000000000000000" pitchFamily="2" charset="2"/>
              </a:rPr>
              <a:t>je heel veel apparaten </a:t>
            </a:r>
            <a:r>
              <a:rPr lang="nl-NL" dirty="0" smtClean="0">
                <a:sym typeface="Wingdings" panose="05000000000000000000" pitchFamily="2" charset="2"/>
              </a:rPr>
              <a:t>aansluit wordt de </a:t>
            </a:r>
            <a:r>
              <a:rPr lang="nl-NL" u="sng" dirty="0" smtClean="0">
                <a:sym typeface="Wingdings" panose="05000000000000000000" pitchFamily="2" charset="2"/>
              </a:rPr>
              <a:t>stroom te groot</a:t>
            </a:r>
            <a:r>
              <a:rPr lang="nl-NL" dirty="0" smtClean="0">
                <a:sym typeface="Wingdings" panose="05000000000000000000" pitchFamily="2" charset="2"/>
              </a:rPr>
              <a:t>  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over-belasting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>
                <a:sym typeface="Wingdings" panose="05000000000000000000" pitchFamily="2" charset="2"/>
              </a:rPr>
              <a:t>D</a:t>
            </a:r>
            <a:r>
              <a:rPr lang="nl-NL" dirty="0" smtClean="0">
                <a:sym typeface="Wingdings" panose="05000000000000000000" pitchFamily="2" charset="2"/>
              </a:rPr>
              <a:t>raden worden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erg warm</a:t>
            </a:r>
            <a:r>
              <a:rPr lang="nl-NL" dirty="0">
                <a:sym typeface="Wingdings" panose="05000000000000000000" pitchFamily="2" charset="2"/>
              </a:rPr>
              <a:t>,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brand</a:t>
            </a:r>
            <a:r>
              <a:rPr lang="nl-NL" dirty="0" smtClean="0">
                <a:sym typeface="Wingdings" panose="05000000000000000000" pitchFamily="2" charset="2"/>
              </a:rPr>
              <a:t> kan ontstaan</a:t>
            </a:r>
          </a:p>
          <a:p>
            <a:pPr lvl="1"/>
            <a:r>
              <a:rPr lang="nl-NL" u="sng" dirty="0" smtClean="0">
                <a:sym typeface="Wingdings" panose="05000000000000000000" pitchFamily="2" charset="2"/>
              </a:rPr>
              <a:t>Veiligheid in de meterkast</a:t>
            </a:r>
            <a:r>
              <a:rPr lang="nl-NL" dirty="0" smtClean="0">
                <a:sym typeface="Wingdings" panose="05000000000000000000" pitchFamily="2" charset="2"/>
              </a:rPr>
              <a:t> schakelt de stroom uit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51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948488" y="2620715"/>
            <a:ext cx="1819275" cy="2571750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Geleiders en isolatoren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Metalen</a:t>
            </a:r>
            <a:r>
              <a:rPr lang="nl-NL" dirty="0" smtClean="0">
                <a:sym typeface="Wingdings" panose="05000000000000000000" pitchFamily="2" charset="2"/>
              </a:rPr>
              <a:t> zijn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goede geleiders</a:t>
            </a:r>
            <a:r>
              <a:rPr lang="nl-NL" dirty="0" smtClean="0">
                <a:sym typeface="Wingdings" panose="05000000000000000000" pitchFamily="2" charset="2"/>
              </a:rPr>
              <a:t> voor elektrische stroom  draden zijn gemaakt van </a:t>
            </a:r>
            <a:r>
              <a:rPr lang="nl-NL" u="sng" dirty="0" smtClean="0">
                <a:sym typeface="Wingdings" panose="05000000000000000000" pitchFamily="2" charset="2"/>
              </a:rPr>
              <a:t>koper</a:t>
            </a:r>
            <a:r>
              <a:rPr lang="nl-NL" dirty="0" smtClean="0">
                <a:sym typeface="Wingdings" panose="05000000000000000000" pitchFamily="2" charset="2"/>
              </a:rPr>
              <a:t> en daar gaat elektrische stroom makkelijk doorheen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Kunst-stof</a:t>
            </a:r>
            <a:r>
              <a:rPr lang="nl-NL" dirty="0">
                <a:sym typeface="Wingdings" panose="05000000000000000000" pitchFamily="2" charset="2"/>
              </a:rPr>
              <a:t> is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isolator</a:t>
            </a:r>
            <a:r>
              <a:rPr lang="nl-NL" dirty="0">
                <a:sym typeface="Wingdings" panose="05000000000000000000" pitchFamily="2" charset="2"/>
              </a:rPr>
              <a:t>  de stroom kan er niet </a:t>
            </a:r>
            <a:r>
              <a:rPr lang="nl-NL" dirty="0" smtClean="0">
                <a:sym typeface="Wingdings" panose="05000000000000000000" pitchFamily="2" charset="2"/>
              </a:rPr>
              <a:t>doorheen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069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Kortsluiting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Problemen met draden: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Draden kunnen los gaan  draden raken elkaar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Isolatie kan stuk </a:t>
            </a:r>
            <a:r>
              <a:rPr lang="nl-NL" dirty="0" smtClean="0">
                <a:sym typeface="Wingdings" panose="05000000000000000000" pitchFamily="2" charset="2"/>
              </a:rPr>
              <a:t>gaan, draden raken elkaar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Wanneer de + en – elkaar raken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kortsluiting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Stroom wordt meteen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héél erg groot</a:t>
            </a:r>
            <a:r>
              <a:rPr lang="nl-NL" dirty="0" smtClean="0">
                <a:sym typeface="Wingdings" panose="05000000000000000000" pitchFamily="2" charset="2"/>
              </a:rPr>
              <a:t>!  schakelt stroom niet op tijd uit? Dan krijg je </a:t>
            </a:r>
            <a:r>
              <a:rPr lang="nl-NL" u="sng" dirty="0" smtClean="0">
                <a:sym typeface="Wingdings" panose="05000000000000000000" pitchFamily="2" charset="2"/>
              </a:rPr>
              <a:t>brand</a:t>
            </a:r>
            <a:r>
              <a:rPr lang="nl-NL" dirty="0" smtClean="0">
                <a:sym typeface="Wingdings" panose="05000000000000000000" pitchFamily="2" charset="2"/>
              </a:rPr>
              <a:t>!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0190" y="642289"/>
            <a:ext cx="25622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11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4.7 Veiligheid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Groepen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Elke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groep</a:t>
            </a:r>
            <a:r>
              <a:rPr lang="nl-NL" dirty="0" smtClean="0">
                <a:sym typeface="Wingdings" panose="05000000000000000000" pitchFamily="2" charset="2"/>
              </a:rPr>
              <a:t> geeft stroom aan een deel van huis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Keuken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Badkamer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Huiskamer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u="sng" dirty="0" smtClean="0">
                <a:sym typeface="Wingdings" panose="05000000000000000000" pitchFamily="2" charset="2"/>
              </a:rPr>
              <a:t>Elke groep</a:t>
            </a:r>
            <a:r>
              <a:rPr lang="nl-NL" dirty="0" smtClean="0">
                <a:sym typeface="Wingdings" panose="05000000000000000000" pitchFamily="2" charset="2"/>
              </a:rPr>
              <a:t> is </a:t>
            </a:r>
            <a:r>
              <a:rPr lang="nl-NL" u="sng" dirty="0" smtClean="0">
                <a:sym typeface="Wingdings" panose="05000000000000000000" pitchFamily="2" charset="2"/>
              </a:rPr>
              <a:t>beveiligd</a:t>
            </a:r>
            <a:r>
              <a:rPr lang="nl-NL" dirty="0" smtClean="0">
                <a:sym typeface="Wingdings" panose="05000000000000000000" pitchFamily="2" charset="2"/>
              </a:rPr>
              <a:t> tegen kortsluiting en overbelasting</a:t>
            </a:r>
          </a:p>
          <a:p>
            <a:pPr lvl="1"/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Parallel geschakeld</a:t>
            </a:r>
            <a:r>
              <a:rPr lang="nl-NL" dirty="0" smtClean="0">
                <a:sym typeface="Wingdings" panose="05000000000000000000" pitchFamily="2" charset="2"/>
              </a:rPr>
              <a:t>  als één groep wordt uitgeschakeld, blijft de rest werken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98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</TotalTime>
  <Words>795</Words>
  <Application>Microsoft Office PowerPoint</Application>
  <PresentationFormat>Diavoorstelling (4:3)</PresentationFormat>
  <Paragraphs>151</Paragraphs>
  <Slides>16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Kantoorthema</vt:lpstr>
      <vt:lpstr>Hoofdstuk 4 Elektriciteit</vt:lpstr>
      <vt:lpstr>§4.7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4.7 Veiligheid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440</cp:revision>
  <cp:lastPrinted>2015-01-10T16:11:12Z</cp:lastPrinted>
  <dcterms:created xsi:type="dcterms:W3CDTF">2014-09-23T08:37:22Z</dcterms:created>
  <dcterms:modified xsi:type="dcterms:W3CDTF">2020-05-29T11:31:27Z</dcterms:modified>
</cp:coreProperties>
</file>